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28" r:id="rId4"/>
    <p:sldId id="330" r:id="rId5"/>
    <p:sldId id="263" r:id="rId6"/>
    <p:sldId id="262" r:id="rId7"/>
    <p:sldId id="269" r:id="rId8"/>
    <p:sldId id="279" r:id="rId9"/>
    <p:sldId id="280" r:id="rId10"/>
    <p:sldId id="277" r:id="rId11"/>
    <p:sldId id="258" r:id="rId12"/>
    <p:sldId id="275" r:id="rId13"/>
    <p:sldId id="270" r:id="rId14"/>
    <p:sldId id="281" r:id="rId15"/>
    <p:sldId id="273" r:id="rId16"/>
    <p:sldId id="266" r:id="rId17"/>
    <p:sldId id="283" r:id="rId18"/>
    <p:sldId id="284" r:id="rId19"/>
    <p:sldId id="333" r:id="rId20"/>
    <p:sldId id="285" r:id="rId21"/>
    <p:sldId id="310" r:id="rId22"/>
    <p:sldId id="288" r:id="rId23"/>
    <p:sldId id="287" r:id="rId24"/>
    <p:sldId id="291" r:id="rId25"/>
    <p:sldId id="299" r:id="rId26"/>
    <p:sldId id="312" r:id="rId27"/>
    <p:sldId id="315" r:id="rId28"/>
    <p:sldId id="313" r:id="rId29"/>
    <p:sldId id="314" r:id="rId30"/>
    <p:sldId id="264" r:id="rId31"/>
    <p:sldId id="257" r:id="rId32"/>
    <p:sldId id="265" r:id="rId33"/>
    <p:sldId id="274" r:id="rId34"/>
    <p:sldId id="282" r:id="rId35"/>
    <p:sldId id="327" r:id="rId36"/>
    <p:sldId id="324" r:id="rId37"/>
    <p:sldId id="305" r:id="rId38"/>
    <p:sldId id="326" r:id="rId39"/>
    <p:sldId id="331" r:id="rId40"/>
    <p:sldId id="332" r:id="rId41"/>
    <p:sldId id="334" r:id="rId42"/>
    <p:sldId id="260" r:id="rId43"/>
  </p:sldIdLst>
  <p:sldSz cx="12192000" cy="6858000"/>
  <p:notesSz cx="55546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oder höher  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9.4200000000000006E-2</c:v>
                </c:pt>
                <c:pt idx="1">
                  <c:v>0.36220000000000002</c:v>
                </c:pt>
                <c:pt idx="2">
                  <c:v>0.36080000000000001</c:v>
                </c:pt>
                <c:pt idx="3">
                  <c:v>0.17730000000000001</c:v>
                </c:pt>
                <c:pt idx="4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262-A079-746A768C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Tabelle1!$A$2:$A$18</c:f>
              <c:numCache>
                <c:formatCode>General</c:formatCode>
                <c:ptCount val="17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  <c:pt idx="12">
                  <c:v>90</c:v>
                </c:pt>
                <c:pt idx="13">
                  <c:v>95</c:v>
                </c:pt>
                <c:pt idx="14">
                  <c:v>100</c:v>
                </c:pt>
                <c:pt idx="15">
                  <c:v>105</c:v>
                </c:pt>
                <c:pt idx="16">
                  <c:v>110</c:v>
                </c:pt>
              </c:numCache>
            </c:numRef>
          </c:cat>
          <c:val>
            <c:numRef>
              <c:f>Tabelle1!$B$2:$B$18</c:f>
              <c:numCache>
                <c:formatCode>0%</c:formatCode>
                <c:ptCount val="17"/>
                <c:pt idx="0">
                  <c:v>1.5625E-2</c:v>
                </c:pt>
                <c:pt idx="1">
                  <c:v>0</c:v>
                </c:pt>
                <c:pt idx="2">
                  <c:v>3.125E-2</c:v>
                </c:pt>
                <c:pt idx="3">
                  <c:v>4.6875E-2</c:v>
                </c:pt>
                <c:pt idx="4">
                  <c:v>1.5625E-2</c:v>
                </c:pt>
                <c:pt idx="5">
                  <c:v>9.375E-2</c:v>
                </c:pt>
                <c:pt idx="6">
                  <c:v>0.1875</c:v>
                </c:pt>
                <c:pt idx="7">
                  <c:v>0.1875</c:v>
                </c:pt>
                <c:pt idx="8">
                  <c:v>0.15625</c:v>
                </c:pt>
                <c:pt idx="9">
                  <c:v>7.8125E-2</c:v>
                </c:pt>
                <c:pt idx="10">
                  <c:v>6.25E-2</c:v>
                </c:pt>
                <c:pt idx="11">
                  <c:v>4.6875E-2</c:v>
                </c:pt>
                <c:pt idx="12">
                  <c:v>1.5625E-2</c:v>
                </c:pt>
                <c:pt idx="13">
                  <c:v>1.5625E-2</c:v>
                </c:pt>
                <c:pt idx="14">
                  <c:v>0</c:v>
                </c:pt>
                <c:pt idx="15">
                  <c:v>3.125E-2</c:v>
                </c:pt>
                <c:pt idx="16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8-4D71-A308-E38E5021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yVal>
            <c:numRef>
              <c:f>Tabelle1!$A$1:$A$69</c:f>
              <c:numCache>
                <c:formatCode>General</c:formatCode>
                <c:ptCount val="69"/>
                <c:pt idx="0">
                  <c:v>0.25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0.66666666666666663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1.1666666666666667</c:v>
                </c:pt>
                <c:pt idx="59">
                  <c:v>1.2</c:v>
                </c:pt>
                <c:pt idx="60">
                  <c:v>1.25</c:v>
                </c:pt>
                <c:pt idx="61">
                  <c:v>1.3333333333333333</c:v>
                </c:pt>
                <c:pt idx="62">
                  <c:v>1.3333333333333333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1.6</c:v>
                </c:pt>
                <c:pt idx="67">
                  <c:v>2</c:v>
                </c:pt>
                <c:pt idx="68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71-4CFE-8071-5E36F01EC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444936"/>
        <c:axId val="587447888"/>
      </c:scatterChart>
      <c:valAx>
        <c:axId val="587444936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87447888"/>
        <c:crosses val="autoZero"/>
        <c:crossBetween val="midCat"/>
      </c:valAx>
      <c:valAx>
        <c:axId val="58744788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87444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0-1</c:v>
                </c:pt>
                <c:pt idx="1">
                  <c:v>2-3</c:v>
                </c:pt>
                <c:pt idx="2">
                  <c:v>4-5</c:v>
                </c:pt>
                <c:pt idx="3">
                  <c:v>6-7</c:v>
                </c:pt>
                <c:pt idx="4">
                  <c:v>8-9</c:v>
                </c:pt>
                <c:pt idx="5">
                  <c:v>10-11</c:v>
                </c:pt>
                <c:pt idx="6">
                  <c:v>12-13</c:v>
                </c:pt>
                <c:pt idx="7">
                  <c:v>14-15</c:v>
                </c:pt>
                <c:pt idx="8">
                  <c:v>16-17</c:v>
                </c:pt>
                <c:pt idx="9">
                  <c:v>18-19</c:v>
                </c:pt>
                <c:pt idx="10">
                  <c:v>20-21</c:v>
                </c:pt>
                <c:pt idx="11">
                  <c:v>22-23</c:v>
                </c:pt>
                <c:pt idx="12">
                  <c:v>24-25</c:v>
                </c:pt>
              </c:strCache>
            </c:strRef>
          </c:cat>
          <c:val>
            <c:numRef>
              <c:f>Tabelle1!$B$2:$B$14</c:f>
              <c:numCache>
                <c:formatCode>0.0000%</c:formatCode>
                <c:ptCount val="13"/>
                <c:pt idx="0">
                  <c:v>0</c:v>
                </c:pt>
                <c:pt idx="1">
                  <c:v>1.2048192771084338E-2</c:v>
                </c:pt>
                <c:pt idx="2">
                  <c:v>6.0240963855421686E-2</c:v>
                </c:pt>
                <c:pt idx="3">
                  <c:v>0.2289156626506024</c:v>
                </c:pt>
                <c:pt idx="4">
                  <c:v>0.18072289156626506</c:v>
                </c:pt>
                <c:pt idx="5">
                  <c:v>0.21686746987951808</c:v>
                </c:pt>
                <c:pt idx="6">
                  <c:v>9.6385542168674704E-2</c:v>
                </c:pt>
                <c:pt idx="7">
                  <c:v>7.2289156626506021E-2</c:v>
                </c:pt>
                <c:pt idx="8">
                  <c:v>0</c:v>
                </c:pt>
                <c:pt idx="9">
                  <c:v>2.4096385542168676E-2</c:v>
                </c:pt>
                <c:pt idx="10">
                  <c:v>9.6385542168674704E-2</c:v>
                </c:pt>
                <c:pt idx="11">
                  <c:v>0</c:v>
                </c:pt>
                <c:pt idx="12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30-472F-A5BF-51968F23A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Tabelle1!$B$2:$B$21</c:f>
              <c:numCache>
                <c:formatCode>0%</c:formatCode>
                <c:ptCount val="20"/>
                <c:pt idx="0">
                  <c:v>0</c:v>
                </c:pt>
                <c:pt idx="1">
                  <c:v>9.7560975609756101E-2</c:v>
                </c:pt>
                <c:pt idx="2">
                  <c:v>0.21951219512195122</c:v>
                </c:pt>
                <c:pt idx="3">
                  <c:v>0.3048780487804878</c:v>
                </c:pt>
                <c:pt idx="4">
                  <c:v>0.10975609756097561</c:v>
                </c:pt>
                <c:pt idx="5">
                  <c:v>4.878048780487805E-2</c:v>
                </c:pt>
                <c:pt idx="6">
                  <c:v>8.5365853658536592E-2</c:v>
                </c:pt>
                <c:pt idx="7">
                  <c:v>8.5365853658536592E-2</c:v>
                </c:pt>
                <c:pt idx="8">
                  <c:v>0</c:v>
                </c:pt>
                <c:pt idx="9">
                  <c:v>2.4390243902439025E-2</c:v>
                </c:pt>
                <c:pt idx="10">
                  <c:v>0</c:v>
                </c:pt>
                <c:pt idx="11">
                  <c:v>0</c:v>
                </c:pt>
                <c:pt idx="12">
                  <c:v>1.2195121951219513E-2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A-4C9E-B65D-ADB2019C8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</c:numCache>
            </c:numRef>
          </c:cat>
          <c:val>
            <c:numRef>
              <c:f>Tabelle1!$B$2:$B$24</c:f>
              <c:numCache>
                <c:formatCode>0%</c:formatCode>
                <c:ptCount val="23"/>
                <c:pt idx="0">
                  <c:v>0.12048192771084337</c:v>
                </c:pt>
                <c:pt idx="1">
                  <c:v>1.2048192771084338E-2</c:v>
                </c:pt>
                <c:pt idx="2">
                  <c:v>0.21686746987951808</c:v>
                </c:pt>
                <c:pt idx="3">
                  <c:v>0.21686746987951808</c:v>
                </c:pt>
                <c:pt idx="4">
                  <c:v>0.12048192771084337</c:v>
                </c:pt>
                <c:pt idx="5">
                  <c:v>7.2289156626506021E-2</c:v>
                </c:pt>
                <c:pt idx="6">
                  <c:v>6.0240963855421686E-2</c:v>
                </c:pt>
                <c:pt idx="7">
                  <c:v>6.0240963855421686E-2</c:v>
                </c:pt>
                <c:pt idx="8">
                  <c:v>3.614457831325301E-2</c:v>
                </c:pt>
                <c:pt idx="9">
                  <c:v>0</c:v>
                </c:pt>
                <c:pt idx="10">
                  <c:v>2.4096385542168676E-2</c:v>
                </c:pt>
                <c:pt idx="11">
                  <c:v>0</c:v>
                </c:pt>
                <c:pt idx="12">
                  <c:v>1.2048192771084338E-2</c:v>
                </c:pt>
                <c:pt idx="13">
                  <c:v>0</c:v>
                </c:pt>
                <c:pt idx="14">
                  <c:v>0</c:v>
                </c:pt>
                <c:pt idx="15">
                  <c:v>1.2048192771084338E-2</c:v>
                </c:pt>
                <c:pt idx="16">
                  <c:v>0</c:v>
                </c:pt>
                <c:pt idx="17">
                  <c:v>0</c:v>
                </c:pt>
                <c:pt idx="18">
                  <c:v>1.2048192771084338E-2</c:v>
                </c:pt>
                <c:pt idx="19">
                  <c:v>0</c:v>
                </c:pt>
                <c:pt idx="20">
                  <c:v>1.2048192771084338E-2</c:v>
                </c:pt>
                <c:pt idx="21">
                  <c:v>0</c:v>
                </c:pt>
                <c:pt idx="22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D-427A-A412-881EF6645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13">
                  <c:v>20</c:v>
                </c:pt>
              </c:numCache>
            </c:numRef>
          </c:cat>
          <c:val>
            <c:numRef>
              <c:f>Tabelle1!$B$2:$B$16</c:f>
              <c:numCache>
                <c:formatCode>0%</c:formatCode>
                <c:ptCount val="15"/>
                <c:pt idx="0">
                  <c:v>2.4096385542168676E-2</c:v>
                </c:pt>
                <c:pt idx="1">
                  <c:v>0.20481927710843373</c:v>
                </c:pt>
                <c:pt idx="2">
                  <c:v>0.38554216867469882</c:v>
                </c:pt>
                <c:pt idx="3">
                  <c:v>0.26506024096385544</c:v>
                </c:pt>
                <c:pt idx="4">
                  <c:v>6.0240963855421686E-2</c:v>
                </c:pt>
                <c:pt idx="5">
                  <c:v>2.4096385542168676E-2</c:v>
                </c:pt>
                <c:pt idx="6">
                  <c:v>0</c:v>
                </c:pt>
                <c:pt idx="7">
                  <c:v>2.4096385542168676E-2</c:v>
                </c:pt>
                <c:pt idx="13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0-45CC-88F7-5D167327E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30 min</c:v>
                </c:pt>
                <c:pt idx="1">
                  <c:v>35 min</c:v>
                </c:pt>
                <c:pt idx="2">
                  <c:v>40 min</c:v>
                </c:pt>
                <c:pt idx="3">
                  <c:v>45 min</c:v>
                </c:pt>
                <c:pt idx="4">
                  <c:v>50 min</c:v>
                </c:pt>
                <c:pt idx="5">
                  <c:v>55 min</c:v>
                </c:pt>
                <c:pt idx="6">
                  <c:v>60 min</c:v>
                </c:pt>
              </c:strCache>
            </c:strRef>
          </c:cat>
          <c:val>
            <c:numRef>
              <c:f>Tabelle1!$B$2:$B$8</c:f>
              <c:numCache>
                <c:formatCode>0%</c:formatCode>
                <c:ptCount val="7"/>
                <c:pt idx="0">
                  <c:v>2.4096385542168676E-2</c:v>
                </c:pt>
                <c:pt idx="1">
                  <c:v>1.2048192771084338E-2</c:v>
                </c:pt>
                <c:pt idx="2">
                  <c:v>8.4337349397590355E-2</c:v>
                </c:pt>
                <c:pt idx="3">
                  <c:v>0.62650602409638556</c:v>
                </c:pt>
                <c:pt idx="4">
                  <c:v>9.6385542168674704E-2</c:v>
                </c:pt>
                <c:pt idx="5">
                  <c:v>0</c:v>
                </c:pt>
                <c:pt idx="6">
                  <c:v>0.15662650602409639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B-41A8-A2DD-E8E6587BB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Tabelle1!$B$2:$B$19</c:f>
              <c:numCache>
                <c:formatCode>0%</c:formatCode>
                <c:ptCount val="18"/>
                <c:pt idx="0">
                  <c:v>0</c:v>
                </c:pt>
                <c:pt idx="1">
                  <c:v>1.2048192771084338E-2</c:v>
                </c:pt>
                <c:pt idx="2">
                  <c:v>2.4096385542168676E-2</c:v>
                </c:pt>
                <c:pt idx="3">
                  <c:v>7.2289156626506021E-2</c:v>
                </c:pt>
                <c:pt idx="4">
                  <c:v>9.6385542168674704E-2</c:v>
                </c:pt>
                <c:pt idx="5">
                  <c:v>0.19277108433734941</c:v>
                </c:pt>
                <c:pt idx="6">
                  <c:v>7.2289156626506021E-2</c:v>
                </c:pt>
                <c:pt idx="7">
                  <c:v>0.13253012048192772</c:v>
                </c:pt>
                <c:pt idx="8">
                  <c:v>0.14457831325301204</c:v>
                </c:pt>
                <c:pt idx="9">
                  <c:v>0.16867469879518071</c:v>
                </c:pt>
                <c:pt idx="10">
                  <c:v>1.2048192771084338E-2</c:v>
                </c:pt>
                <c:pt idx="11">
                  <c:v>3.614457831325301E-2</c:v>
                </c:pt>
                <c:pt idx="12">
                  <c:v>1.2048192771084338E-2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5-4C31-A673-FACDB169A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5 Std.</c:v>
                </c:pt>
                <c:pt idx="1">
                  <c:v>10 Std.</c:v>
                </c:pt>
                <c:pt idx="2">
                  <c:v>15 Std.</c:v>
                </c:pt>
                <c:pt idx="3">
                  <c:v>20 Std.</c:v>
                </c:pt>
                <c:pt idx="4">
                  <c:v>25 Std.</c:v>
                </c:pt>
                <c:pt idx="5">
                  <c:v>30 Std.</c:v>
                </c:pt>
                <c:pt idx="6">
                  <c:v>35 Std.</c:v>
                </c:pt>
                <c:pt idx="7">
                  <c:v>40 Std.</c:v>
                </c:pt>
                <c:pt idx="8">
                  <c:v>45 Std.</c:v>
                </c:pt>
              </c:strCache>
            </c:strRef>
          </c:cat>
          <c:val>
            <c:numRef>
              <c:f>Tabelle1!$B$2:$B$10</c:f>
              <c:numCache>
                <c:formatCode>0%</c:formatCode>
                <c:ptCount val="9"/>
                <c:pt idx="0">
                  <c:v>4.9382716049382713E-2</c:v>
                </c:pt>
                <c:pt idx="1">
                  <c:v>9.8765432098765427E-2</c:v>
                </c:pt>
                <c:pt idx="2">
                  <c:v>0.25925925925925924</c:v>
                </c:pt>
                <c:pt idx="3">
                  <c:v>0.25925925925925924</c:v>
                </c:pt>
                <c:pt idx="4">
                  <c:v>0.25925925925925924</c:v>
                </c:pt>
                <c:pt idx="5">
                  <c:v>4.9382716049382713E-2</c:v>
                </c:pt>
                <c:pt idx="6">
                  <c:v>0</c:v>
                </c:pt>
                <c:pt idx="7">
                  <c:v>1.2345679012345678E-2</c:v>
                </c:pt>
                <c:pt idx="8">
                  <c:v>1.2345679012345678E-2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A-4635-A839-3045C67FF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Prozentsatz der Förderstellen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Tabelle1!$B$2:$B$11</c:f>
              <c:numCache>
                <c:formatCode>0%</c:formatCode>
                <c:ptCount val="10"/>
                <c:pt idx="0">
                  <c:v>0</c:v>
                </c:pt>
                <c:pt idx="1">
                  <c:v>7.1428571428571425E-2</c:v>
                </c:pt>
                <c:pt idx="2">
                  <c:v>0.25714285714285712</c:v>
                </c:pt>
                <c:pt idx="3">
                  <c:v>0.34285714285714286</c:v>
                </c:pt>
                <c:pt idx="4">
                  <c:v>0.18571428571428572</c:v>
                </c:pt>
                <c:pt idx="5">
                  <c:v>8.5714285714285715E-2</c:v>
                </c:pt>
                <c:pt idx="6">
                  <c:v>0</c:v>
                </c:pt>
                <c:pt idx="7">
                  <c:v>2.8571428571428571E-2</c:v>
                </c:pt>
                <c:pt idx="8">
                  <c:v>1.4285714285714285E-2</c:v>
                </c:pt>
                <c:pt idx="9">
                  <c:v>1.4285714285714285E-2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2-4642-A510-16BA1E31E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559704"/>
        <c:axId val="523560032"/>
      </c:barChart>
      <c:catAx>
        <c:axId val="5235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60032"/>
        <c:crosses val="autoZero"/>
        <c:auto val="1"/>
        <c:lblAlgn val="ctr"/>
        <c:lblOffset val="100"/>
        <c:noMultiLvlLbl val="0"/>
      </c:catAx>
      <c:valAx>
        <c:axId val="5235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de-DE"/>
          </a:p>
        </c:txPr>
        <c:crossAx val="52355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7F2B7-84C9-449C-AB12-6BC128BB8D1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E3931A4-0281-425D-91C5-9C8E788311D2}">
      <dgm:prSet phldrT="[Text]"/>
      <dgm:spPr/>
      <dgm:t>
        <a:bodyPr/>
        <a:lstStyle/>
        <a:p>
          <a:r>
            <a:rPr lang="de-DE" dirty="0">
              <a:latin typeface="Myriad Pro" panose="020B0503030403020204" pitchFamily="34" charset="0"/>
            </a:rPr>
            <a:t>Förderstelle</a:t>
          </a:r>
        </a:p>
      </dgm:t>
    </dgm:pt>
    <dgm:pt modelId="{2133287C-1DCE-4C9F-9B19-13628255A7F7}" type="parTrans" cxnId="{019D58C1-DA2F-462E-899C-C0A150B702A9}">
      <dgm:prSet/>
      <dgm:spPr/>
      <dgm:t>
        <a:bodyPr/>
        <a:lstStyle/>
        <a:p>
          <a:endParaRPr lang="de-DE"/>
        </a:p>
      </dgm:t>
    </dgm:pt>
    <dgm:pt modelId="{136A7782-0C90-466F-B6ED-10BFF7244EB4}" type="sibTrans" cxnId="{019D58C1-DA2F-462E-899C-C0A150B702A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DE"/>
        </a:p>
      </dgm:t>
    </dgm:pt>
    <dgm:pt modelId="{CE50EA03-B177-470E-AE15-F353AF127775}">
      <dgm:prSet phldrT="[Text]"/>
      <dgm:spPr/>
      <dgm:t>
        <a:bodyPr/>
        <a:lstStyle/>
        <a:p>
          <a:r>
            <a:rPr lang="de-DE" dirty="0">
              <a:latin typeface="Myriad Pro" panose="020B0503030403020204" pitchFamily="34" charset="0"/>
            </a:rPr>
            <a:t>Lehrkraft</a:t>
          </a:r>
        </a:p>
      </dgm:t>
    </dgm:pt>
    <dgm:pt modelId="{0B2C2E76-0949-455C-BC83-11D10ECF0B61}" type="parTrans" cxnId="{9D87CAD4-B45F-44F5-899B-F64D3EB45E91}">
      <dgm:prSet/>
      <dgm:spPr/>
      <dgm:t>
        <a:bodyPr/>
        <a:lstStyle/>
        <a:p>
          <a:endParaRPr lang="de-DE"/>
        </a:p>
      </dgm:t>
    </dgm:pt>
    <dgm:pt modelId="{AB2D2649-39DC-43BD-B363-12C25356D209}" type="sibTrans" cxnId="{9D87CAD4-B45F-44F5-899B-F64D3EB45E9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DE"/>
        </a:p>
      </dgm:t>
    </dgm:pt>
    <dgm:pt modelId="{AF25AA4A-C17A-470E-A2D6-B35E20FB4DEB}">
      <dgm:prSet phldrT="[Text]"/>
      <dgm:spPr/>
      <dgm:t>
        <a:bodyPr/>
        <a:lstStyle/>
        <a:p>
          <a:r>
            <a:rPr lang="de-DE" dirty="0">
              <a:latin typeface="Myriad Pro" panose="020B0503030403020204" pitchFamily="34" charset="0"/>
            </a:rPr>
            <a:t>Eltern</a:t>
          </a:r>
        </a:p>
      </dgm:t>
    </dgm:pt>
    <dgm:pt modelId="{CCF1F235-F786-4C1E-A049-6EB25DD85B87}" type="parTrans" cxnId="{101AA108-926A-4980-8EF7-F6F00B4DF749}">
      <dgm:prSet/>
      <dgm:spPr/>
      <dgm:t>
        <a:bodyPr/>
        <a:lstStyle/>
        <a:p>
          <a:endParaRPr lang="de-DE"/>
        </a:p>
      </dgm:t>
    </dgm:pt>
    <dgm:pt modelId="{3D0BFA6E-F385-4A91-A6D0-F9BA961EED61}" type="sibTrans" cxnId="{101AA108-926A-4980-8EF7-F6F00B4DF74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DE"/>
        </a:p>
      </dgm:t>
    </dgm:pt>
    <dgm:pt modelId="{881D3480-F30A-4BA5-9F4D-918861B58FC9}" type="pres">
      <dgm:prSet presAssocID="{34F7F2B7-84C9-449C-AB12-6BC128BB8D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0B19020-7592-4C9D-BBF2-F62BC7CBF0F2}" type="pres">
      <dgm:prSet presAssocID="{5E3931A4-0281-425D-91C5-9C8E788311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FCBF3-786A-43EB-84F9-DA02A4D4A903}" type="pres">
      <dgm:prSet presAssocID="{136A7782-0C90-466F-B6ED-10BFF7244EB4}" presName="sibTrans" presStyleLbl="sibTrans2D1" presStyleIdx="0" presStyleCnt="3"/>
      <dgm:spPr/>
      <dgm:t>
        <a:bodyPr/>
        <a:lstStyle/>
        <a:p>
          <a:endParaRPr lang="de-DE"/>
        </a:p>
      </dgm:t>
    </dgm:pt>
    <dgm:pt modelId="{8563D11C-CB41-45A9-9899-2A49F99750EC}" type="pres">
      <dgm:prSet presAssocID="{136A7782-0C90-466F-B6ED-10BFF7244EB4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BE77F02F-9C7A-42BC-B918-36ADB541582B}" type="pres">
      <dgm:prSet presAssocID="{CE50EA03-B177-470E-AE15-F353AF127775}" presName="node" presStyleLbl="node1" presStyleIdx="1" presStyleCnt="3" custRadScaleRad="89031" custRadScaleInc="-276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5940EC-2D6E-4CCB-A6D4-36FB0DB1110A}" type="pres">
      <dgm:prSet presAssocID="{AB2D2649-39DC-43BD-B363-12C25356D209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4B8C465-712F-4984-919D-E2CF2DDC0967}" type="pres">
      <dgm:prSet presAssocID="{AB2D2649-39DC-43BD-B363-12C25356D209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41BBD4A0-BD98-4B7F-97E6-89E1BB07BA4C}" type="pres">
      <dgm:prSet presAssocID="{AF25AA4A-C17A-470E-A2D6-B35E20FB4DEB}" presName="node" presStyleLbl="node1" presStyleIdx="2" presStyleCnt="3" custRadScaleRad="89031" custRadScaleInc="276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BB51E4-AE96-4196-8BE5-F96CE708AFD2}" type="pres">
      <dgm:prSet presAssocID="{3D0BFA6E-F385-4A91-A6D0-F9BA961EED61}" presName="sibTrans" presStyleLbl="sibTrans2D1" presStyleIdx="2" presStyleCnt="3"/>
      <dgm:spPr/>
      <dgm:t>
        <a:bodyPr/>
        <a:lstStyle/>
        <a:p>
          <a:endParaRPr lang="de-DE"/>
        </a:p>
      </dgm:t>
    </dgm:pt>
    <dgm:pt modelId="{B4F94EB6-82CC-4286-A69F-A3D3B1F741CB}" type="pres">
      <dgm:prSet presAssocID="{3D0BFA6E-F385-4A91-A6D0-F9BA961EED61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4A8AB9F0-621B-474F-BEF5-F3D6C29BD96A}" type="presOf" srcId="{AB2D2649-39DC-43BD-B363-12C25356D209}" destId="{14B8C465-712F-4984-919D-E2CF2DDC0967}" srcOrd="1" destOrd="0" presId="urn:microsoft.com/office/officeart/2005/8/layout/cycle7"/>
    <dgm:cxn modelId="{101AA108-926A-4980-8EF7-F6F00B4DF749}" srcId="{34F7F2B7-84C9-449C-AB12-6BC128BB8D16}" destId="{AF25AA4A-C17A-470E-A2D6-B35E20FB4DEB}" srcOrd="2" destOrd="0" parTransId="{CCF1F235-F786-4C1E-A049-6EB25DD85B87}" sibTransId="{3D0BFA6E-F385-4A91-A6D0-F9BA961EED61}"/>
    <dgm:cxn modelId="{37741FE3-331D-474D-B8AC-E6661F75BD33}" type="presOf" srcId="{CE50EA03-B177-470E-AE15-F353AF127775}" destId="{BE77F02F-9C7A-42BC-B918-36ADB541582B}" srcOrd="0" destOrd="0" presId="urn:microsoft.com/office/officeart/2005/8/layout/cycle7"/>
    <dgm:cxn modelId="{CA05841F-5B32-410D-8E59-65F224406ADC}" type="presOf" srcId="{3D0BFA6E-F385-4A91-A6D0-F9BA961EED61}" destId="{9BBB51E4-AE96-4196-8BE5-F96CE708AFD2}" srcOrd="0" destOrd="0" presId="urn:microsoft.com/office/officeart/2005/8/layout/cycle7"/>
    <dgm:cxn modelId="{DA133347-0B4C-42CE-BB8F-9DB873DA69E4}" type="presOf" srcId="{AB2D2649-39DC-43BD-B363-12C25356D209}" destId="{115940EC-2D6E-4CCB-A6D4-36FB0DB1110A}" srcOrd="0" destOrd="0" presId="urn:microsoft.com/office/officeart/2005/8/layout/cycle7"/>
    <dgm:cxn modelId="{1A1DB2B0-120B-484E-8BAF-FBA937BEF6F7}" type="presOf" srcId="{3D0BFA6E-F385-4A91-A6D0-F9BA961EED61}" destId="{B4F94EB6-82CC-4286-A69F-A3D3B1F741CB}" srcOrd="1" destOrd="0" presId="urn:microsoft.com/office/officeart/2005/8/layout/cycle7"/>
    <dgm:cxn modelId="{FE5AC143-40BA-42B4-A9E5-456AEF4C1F1B}" type="presOf" srcId="{34F7F2B7-84C9-449C-AB12-6BC128BB8D16}" destId="{881D3480-F30A-4BA5-9F4D-918861B58FC9}" srcOrd="0" destOrd="0" presId="urn:microsoft.com/office/officeart/2005/8/layout/cycle7"/>
    <dgm:cxn modelId="{4E3F894B-8F78-4CD4-8FB7-FFBB1BE44E38}" type="presOf" srcId="{5E3931A4-0281-425D-91C5-9C8E788311D2}" destId="{20B19020-7592-4C9D-BBF2-F62BC7CBF0F2}" srcOrd="0" destOrd="0" presId="urn:microsoft.com/office/officeart/2005/8/layout/cycle7"/>
    <dgm:cxn modelId="{019D58C1-DA2F-462E-899C-C0A150B702A9}" srcId="{34F7F2B7-84C9-449C-AB12-6BC128BB8D16}" destId="{5E3931A4-0281-425D-91C5-9C8E788311D2}" srcOrd="0" destOrd="0" parTransId="{2133287C-1DCE-4C9F-9B19-13628255A7F7}" sibTransId="{136A7782-0C90-466F-B6ED-10BFF7244EB4}"/>
    <dgm:cxn modelId="{98364461-43CF-4FF3-8CEC-2DC0A978A575}" type="presOf" srcId="{136A7782-0C90-466F-B6ED-10BFF7244EB4}" destId="{26DFCBF3-786A-43EB-84F9-DA02A4D4A903}" srcOrd="0" destOrd="0" presId="urn:microsoft.com/office/officeart/2005/8/layout/cycle7"/>
    <dgm:cxn modelId="{555F5F35-E7DD-4D8B-BF2C-F273668935FF}" type="presOf" srcId="{136A7782-0C90-466F-B6ED-10BFF7244EB4}" destId="{8563D11C-CB41-45A9-9899-2A49F99750EC}" srcOrd="1" destOrd="0" presId="urn:microsoft.com/office/officeart/2005/8/layout/cycle7"/>
    <dgm:cxn modelId="{9D87CAD4-B45F-44F5-899B-F64D3EB45E91}" srcId="{34F7F2B7-84C9-449C-AB12-6BC128BB8D16}" destId="{CE50EA03-B177-470E-AE15-F353AF127775}" srcOrd="1" destOrd="0" parTransId="{0B2C2E76-0949-455C-BC83-11D10ECF0B61}" sibTransId="{AB2D2649-39DC-43BD-B363-12C25356D209}"/>
    <dgm:cxn modelId="{C5385132-22BE-429F-B074-BED81E314C2C}" type="presOf" srcId="{AF25AA4A-C17A-470E-A2D6-B35E20FB4DEB}" destId="{41BBD4A0-BD98-4B7F-97E6-89E1BB07BA4C}" srcOrd="0" destOrd="0" presId="urn:microsoft.com/office/officeart/2005/8/layout/cycle7"/>
    <dgm:cxn modelId="{58EB4CAC-6E40-4E7C-BE61-3FC2BBD557ED}" type="presParOf" srcId="{881D3480-F30A-4BA5-9F4D-918861B58FC9}" destId="{20B19020-7592-4C9D-BBF2-F62BC7CBF0F2}" srcOrd="0" destOrd="0" presId="urn:microsoft.com/office/officeart/2005/8/layout/cycle7"/>
    <dgm:cxn modelId="{52C2C2CA-1BBD-4ECC-8BDB-E46DF194E98B}" type="presParOf" srcId="{881D3480-F30A-4BA5-9F4D-918861B58FC9}" destId="{26DFCBF3-786A-43EB-84F9-DA02A4D4A903}" srcOrd="1" destOrd="0" presId="urn:microsoft.com/office/officeart/2005/8/layout/cycle7"/>
    <dgm:cxn modelId="{43202D6E-B97A-4C8C-8AFB-7D5C83B2CD68}" type="presParOf" srcId="{26DFCBF3-786A-43EB-84F9-DA02A4D4A903}" destId="{8563D11C-CB41-45A9-9899-2A49F99750EC}" srcOrd="0" destOrd="0" presId="urn:microsoft.com/office/officeart/2005/8/layout/cycle7"/>
    <dgm:cxn modelId="{509ADB58-D9CA-4860-85AB-68063592D00D}" type="presParOf" srcId="{881D3480-F30A-4BA5-9F4D-918861B58FC9}" destId="{BE77F02F-9C7A-42BC-B918-36ADB541582B}" srcOrd="2" destOrd="0" presId="urn:microsoft.com/office/officeart/2005/8/layout/cycle7"/>
    <dgm:cxn modelId="{7AE96EBD-B9D9-46EA-9B64-F40672078863}" type="presParOf" srcId="{881D3480-F30A-4BA5-9F4D-918861B58FC9}" destId="{115940EC-2D6E-4CCB-A6D4-36FB0DB1110A}" srcOrd="3" destOrd="0" presId="urn:microsoft.com/office/officeart/2005/8/layout/cycle7"/>
    <dgm:cxn modelId="{BD057540-1957-45AE-B5DA-AD6083B5CFDB}" type="presParOf" srcId="{115940EC-2D6E-4CCB-A6D4-36FB0DB1110A}" destId="{14B8C465-712F-4984-919D-E2CF2DDC0967}" srcOrd="0" destOrd="0" presId="urn:microsoft.com/office/officeart/2005/8/layout/cycle7"/>
    <dgm:cxn modelId="{B3A190ED-E004-4194-B808-588C7EACE835}" type="presParOf" srcId="{881D3480-F30A-4BA5-9F4D-918861B58FC9}" destId="{41BBD4A0-BD98-4B7F-97E6-89E1BB07BA4C}" srcOrd="4" destOrd="0" presId="urn:microsoft.com/office/officeart/2005/8/layout/cycle7"/>
    <dgm:cxn modelId="{06448509-FB20-44CD-96C2-0F9E3F912BC3}" type="presParOf" srcId="{881D3480-F30A-4BA5-9F4D-918861B58FC9}" destId="{9BBB51E4-AE96-4196-8BE5-F96CE708AFD2}" srcOrd="5" destOrd="0" presId="urn:microsoft.com/office/officeart/2005/8/layout/cycle7"/>
    <dgm:cxn modelId="{A69C927C-3464-43B4-84EE-39804626CB93}" type="presParOf" srcId="{9BBB51E4-AE96-4196-8BE5-F96CE708AFD2}" destId="{B4F94EB6-82CC-4286-A69F-A3D3B1F741C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19020-7592-4C9D-BBF2-F62BC7CBF0F2}">
      <dsp:nvSpPr>
        <dsp:cNvPr id="0" name=""/>
        <dsp:cNvSpPr/>
      </dsp:nvSpPr>
      <dsp:spPr>
        <a:xfrm>
          <a:off x="1347154" y="796"/>
          <a:ext cx="1420490" cy="71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latin typeface="Myriad Pro" panose="020B0503030403020204" pitchFamily="34" charset="0"/>
            </a:rPr>
            <a:t>Förderstelle</a:t>
          </a:r>
        </a:p>
      </dsp:txBody>
      <dsp:txXfrm>
        <a:off x="1367956" y="21598"/>
        <a:ext cx="1378886" cy="668641"/>
      </dsp:txXfrm>
    </dsp:sp>
    <dsp:sp modelId="{26DFCBF3-786A-43EB-84F9-DA02A4D4A903}">
      <dsp:nvSpPr>
        <dsp:cNvPr id="0" name=""/>
        <dsp:cNvSpPr/>
      </dsp:nvSpPr>
      <dsp:spPr>
        <a:xfrm rot="3259639">
          <a:off x="2273745" y="1048533"/>
          <a:ext cx="740142" cy="248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2348321" y="1098250"/>
        <a:ext cx="590991" cy="149151"/>
      </dsp:txXfrm>
    </dsp:sp>
    <dsp:sp modelId="{BE77F02F-9C7A-42BC-B918-36ADB541582B}">
      <dsp:nvSpPr>
        <dsp:cNvPr id="0" name=""/>
        <dsp:cNvSpPr/>
      </dsp:nvSpPr>
      <dsp:spPr>
        <a:xfrm>
          <a:off x="2519989" y="1634610"/>
          <a:ext cx="1420490" cy="71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latin typeface="Myriad Pro" panose="020B0503030403020204" pitchFamily="34" charset="0"/>
            </a:rPr>
            <a:t>Lehrkraft</a:t>
          </a:r>
        </a:p>
      </dsp:txBody>
      <dsp:txXfrm>
        <a:off x="2540791" y="1655412"/>
        <a:ext cx="1378886" cy="668641"/>
      </dsp:txXfrm>
    </dsp:sp>
    <dsp:sp modelId="{115940EC-2D6E-4CCB-A6D4-36FB0DB1110A}">
      <dsp:nvSpPr>
        <dsp:cNvPr id="0" name=""/>
        <dsp:cNvSpPr/>
      </dsp:nvSpPr>
      <dsp:spPr>
        <a:xfrm rot="10800000">
          <a:off x="1687328" y="1865440"/>
          <a:ext cx="740142" cy="248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 rot="10800000">
        <a:off x="1761903" y="1915157"/>
        <a:ext cx="590991" cy="149151"/>
      </dsp:txXfrm>
    </dsp:sp>
    <dsp:sp modelId="{41BBD4A0-BD98-4B7F-97E6-89E1BB07BA4C}">
      <dsp:nvSpPr>
        <dsp:cNvPr id="0" name=""/>
        <dsp:cNvSpPr/>
      </dsp:nvSpPr>
      <dsp:spPr>
        <a:xfrm>
          <a:off x="174320" y="1634610"/>
          <a:ext cx="1420490" cy="71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latin typeface="Myriad Pro" panose="020B0503030403020204" pitchFamily="34" charset="0"/>
            </a:rPr>
            <a:t>Eltern</a:t>
          </a:r>
        </a:p>
      </dsp:txBody>
      <dsp:txXfrm>
        <a:off x="195122" y="1655412"/>
        <a:ext cx="1378886" cy="668641"/>
      </dsp:txXfrm>
    </dsp:sp>
    <dsp:sp modelId="{9BBB51E4-AE96-4196-8BE5-F96CE708AFD2}">
      <dsp:nvSpPr>
        <dsp:cNvPr id="0" name=""/>
        <dsp:cNvSpPr/>
      </dsp:nvSpPr>
      <dsp:spPr>
        <a:xfrm rot="18340361">
          <a:off x="1100911" y="1048533"/>
          <a:ext cx="740142" cy="248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1175487" y="1098250"/>
        <a:ext cx="590991" cy="14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2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60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36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3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22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10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9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0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9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7A5D-05A7-4C0F-A759-E8CE10CDF180}" type="datetimeFigureOut">
              <a:rPr lang="de-DE" smtClean="0"/>
              <a:t>06.11.2022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1A38-2AFB-44DB-A098-AE4CF5530B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95593" y="821491"/>
            <a:ext cx="70658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Studie zur Arbeit </a:t>
            </a:r>
          </a:p>
          <a:p>
            <a:pPr algn="ctr"/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der </a:t>
            </a:r>
            <a:r>
              <a:rPr lang="de-DE" sz="3200" b="1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Förder- und Beratungsstellen </a:t>
            </a:r>
          </a:p>
          <a:p>
            <a:pPr algn="ctr"/>
            <a:r>
              <a:rPr lang="de-DE" sz="3200" b="1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für Kinder mit besonderen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Schwierigkeiten </a:t>
            </a:r>
          </a:p>
          <a:p>
            <a:pPr algn="ctr"/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im Lernen von Mathematik</a:t>
            </a:r>
          </a:p>
          <a:p>
            <a:pPr algn="ctr"/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in Bayern</a:t>
            </a:r>
          </a:p>
          <a:p>
            <a:pPr algn="ctr"/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Volker Ulm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946" y="821491"/>
            <a:ext cx="3890627" cy="5525519"/>
          </a:xfrm>
          <a:prstGeom prst="rect">
            <a:avLst/>
          </a:prstGeom>
        </p:spPr>
      </p:pic>
      <p:pic>
        <p:nvPicPr>
          <p:cNvPr id="4" name="Picture 5" descr="Logo_gruen_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64" y="5686081"/>
            <a:ext cx="2599481" cy="8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Weitere Schwierigkeiten der Kinder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78604"/>
              </p:ext>
            </p:extLst>
          </p:nvPr>
        </p:nvGraphicFramePr>
        <p:xfrm>
          <a:off x="510477" y="1439113"/>
          <a:ext cx="7191019" cy="4381500"/>
        </p:xfrm>
        <a:graphic>
          <a:graphicData uri="http://schemas.openxmlformats.org/drawingml/2006/table">
            <a:tbl>
              <a:tblPr firstRow="1" firstCol="1" bandRow="1"/>
              <a:tblGrid>
                <a:gridCol w="5968560">
                  <a:extLst>
                    <a:ext uri="{9D8B030D-6E8A-4147-A177-3AD203B41FA5}">
                      <a16:colId xmlns:a16="http://schemas.microsoft.com/office/drawing/2014/main" val="636116357"/>
                    </a:ext>
                  </a:extLst>
                </a:gridCol>
                <a:gridCol w="1222459">
                  <a:extLst>
                    <a:ext uri="{9D8B030D-6E8A-4147-A177-3AD203B41FA5}">
                      <a16:colId xmlns:a16="http://schemas.microsoft.com/office/drawing/2014/main" val="3433915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Konzentrationsschwierigkeiten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9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negatives Selbstkonzept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28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Ängste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26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kognitive Überforderung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29 %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1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Schulunlust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47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beeinträchtigte visuelle Wahrnehmung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4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beeinträchtigte Feinmotorik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95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beeinträchtigte auditive Wahrnehmung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792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andere Schwierigkeiten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6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keine zusätzlichen Schwierigkeiten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54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4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Zahl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der Anmeldungen von Kindern pro Schuljahr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40416106"/>
              </p:ext>
            </p:extLst>
          </p:nvPr>
        </p:nvGraphicFramePr>
        <p:xfrm>
          <a:off x="444975" y="1315366"/>
          <a:ext cx="9608535" cy="437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10 Kinder pro Förderstelle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Zahl der neu aufgenommenen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Kinder pro Schuljahr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02695925"/>
              </p:ext>
            </p:extLst>
          </p:nvPr>
        </p:nvGraphicFramePr>
        <p:xfrm>
          <a:off x="444975" y="1222461"/>
          <a:ext cx="9569416" cy="483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5 Kinder pro Förderstelle (in den Schuljahren 2019/20 und 2020/21)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Anzahl an Kindern auf einer Warteliste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337103780"/>
              </p:ext>
            </p:extLst>
          </p:nvPr>
        </p:nvGraphicFramePr>
        <p:xfrm>
          <a:off x="444975" y="1087902"/>
          <a:ext cx="9564527" cy="492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72113" algn="l"/>
              </a:tabLst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4 Kinder auf Warteliste	Durchschnittliche Wartedauer: 5,3 Monate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Zahl der geförderten Kinder pro Woche (Schuljahr 2020/21)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444975" y="1222459"/>
          <a:ext cx="9672103" cy="468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3,5 Kinder pro Förderstelle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Geförderte Kinder in ganz Bayern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Pro Jahr werden etwa 500 Kinder an Förderstellen gefördert.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Es gibt gut 400.000 Grundschüler in Bayern. 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Nimmt man an, dass 5 % der Grundschüler rechenschwach sind, sind dies 20.000 Schüler.</a:t>
            </a:r>
          </a:p>
          <a:p>
            <a:pPr>
              <a:spcAft>
                <a:spcPts val="1200"/>
              </a:spcAft>
            </a:pP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1344613" indent="-538163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10 %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der rechenschwachen Grundschüler werden an Förderstellen gefördert.</a:t>
            </a:r>
          </a:p>
          <a:p>
            <a:pPr marL="1344613" indent="-538163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90 </a:t>
            </a:r>
            <a:r>
              <a:rPr lang="de-DE" sz="2400" b="1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%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der rechenschwachen Grundschüler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werden </a:t>
            </a:r>
            <a:r>
              <a:rPr lang="de-DE" sz="2400" b="1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nicht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an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Förderstellen gefördert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.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4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3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.	Diagnostik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975" y="1416045"/>
            <a:ext cx="107967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Diagnoseverfahren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prozessorientierte Diagnoseverfahren bei 96 % der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Förderstellen</a:t>
            </a:r>
            <a:b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</a:b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(„Wie denkt das Kind beim Rechnen?“) 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standardisierte Rechentests bei 55 % der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Förderstellen</a:t>
            </a:r>
            <a:b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</a:b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(„Welche Aufgabentypen werden richtig/falsch bearbeitet?“)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449263" indent="-449263">
              <a:spcAft>
                <a:spcPts val="1800"/>
              </a:spcAft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 	</a:t>
            </a: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Repertoire </a:t>
            </a:r>
            <a:r>
              <a:rPr lang="de-DE" sz="2400" dirty="0">
                <a:solidFill>
                  <a:srgbClr val="548235"/>
                </a:solidFill>
                <a:latin typeface="Myriad Pro" panose="020B0503030403020204" pitchFamily="34" charset="0"/>
              </a:rPr>
              <a:t>an Verfahren zur Diagnostik (je nach Kind und Situation)</a:t>
            </a:r>
          </a:p>
          <a:p>
            <a:pPr marL="449263" indent="-449263">
              <a:spcAft>
                <a:spcPts val="1800"/>
              </a:spcAft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 	</a:t>
            </a: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Aufbau </a:t>
            </a:r>
            <a:r>
              <a:rPr lang="de-DE" sz="2400" dirty="0">
                <a:solidFill>
                  <a:srgbClr val="548235"/>
                </a:solidFill>
                <a:latin typeface="Myriad Pro" panose="020B0503030403020204" pitchFamily="34" charset="0"/>
              </a:rPr>
              <a:t>von Expertise im Bereich </a:t>
            </a: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Diagnostik</a:t>
            </a:r>
            <a:endParaRPr lang="de-DE" sz="2400" dirty="0">
              <a:solidFill>
                <a:srgbClr val="548235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11732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Prozessorientierte Diagnoseinstrumente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(bei 96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% der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Förderstellen)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47942"/>
              </p:ext>
            </p:extLst>
          </p:nvPr>
        </p:nvGraphicFramePr>
        <p:xfrm>
          <a:off x="444975" y="1916083"/>
          <a:ext cx="10381130" cy="3771900"/>
        </p:xfrm>
        <a:graphic>
          <a:graphicData uri="http://schemas.openxmlformats.org/drawingml/2006/table">
            <a:tbl>
              <a:tblPr firstRow="1" firstCol="1" bandRow="1"/>
              <a:tblGrid>
                <a:gridCol w="7838413">
                  <a:extLst>
                    <a:ext uri="{9D8B030D-6E8A-4147-A177-3AD203B41FA5}">
                      <a16:colId xmlns:a16="http://schemas.microsoft.com/office/drawing/2014/main" val="786892371"/>
                    </a:ext>
                  </a:extLst>
                </a:gridCol>
                <a:gridCol w="2542717">
                  <a:extLst>
                    <a:ext uri="{9D8B030D-6E8A-4147-A177-3AD203B41FA5}">
                      <a16:colId xmlns:a16="http://schemas.microsoft.com/office/drawing/2014/main" val="4216573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20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Anteil der Förderstellen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83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Eigene Aufgabensammlung bzw. eigenes Diagnoseverfahren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66 %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6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Jenaer Rechentest (JRT)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57 %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6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Wei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ß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blatt-Methode (leeres Blatt und offener Impuls)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57 %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375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Berner Screening Mathematik (</a:t>
                      </a:r>
                      <a:r>
                        <a:rPr lang="de-DE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BESMath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30 %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53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Informelles Verfahren nach Kaufmann &amp; </a:t>
                      </a:r>
                      <a:r>
                        <a:rPr lang="de-DE" sz="2000" dirty="0" err="1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Wessolowski</a:t>
                      </a:r>
                      <a:endParaRPr lang="de-DE" sz="20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20 %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64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ElementarMathematisches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BasisInterview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 (EMBI)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82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Tests des Zentrums zur Therapie von Rechenschw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ä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che (ZTR)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3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Standortbestimmungen aus 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„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Mathe sicher können“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2 %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270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Sonstiges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30 %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67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5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77546"/>
              </p:ext>
            </p:extLst>
          </p:nvPr>
        </p:nvGraphicFramePr>
        <p:xfrm>
          <a:off x="444975" y="1924060"/>
          <a:ext cx="10381130" cy="2640330"/>
        </p:xfrm>
        <a:graphic>
          <a:graphicData uri="http://schemas.openxmlformats.org/drawingml/2006/table">
            <a:tbl>
              <a:tblPr firstRow="1" firstCol="1" bandRow="1"/>
              <a:tblGrid>
                <a:gridCol w="7843303">
                  <a:extLst>
                    <a:ext uri="{9D8B030D-6E8A-4147-A177-3AD203B41FA5}">
                      <a16:colId xmlns:a16="http://schemas.microsoft.com/office/drawing/2014/main" val="2522960075"/>
                    </a:ext>
                  </a:extLst>
                </a:gridCol>
                <a:gridCol w="2537827">
                  <a:extLst>
                    <a:ext uri="{9D8B030D-6E8A-4147-A177-3AD203B41FA5}">
                      <a16:colId xmlns:a16="http://schemas.microsoft.com/office/drawing/2014/main" val="2516209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20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Anteil der Förderstellen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737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Bamberger </a:t>
                      </a:r>
                      <a:r>
                        <a:rPr lang="de-DE" sz="2000" dirty="0" err="1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Dyskalkuliediagnostik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 (BADYS)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35 %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603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Heidelberger Rechentest (HRT)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33 %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680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Deutscher Mathematiktest (DEMAT)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17 %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4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Testbatterie f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ü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r Zahlenverarbeitung und Rechnen bei Kindern (ZAREKI)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298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Eggenberger Rechentest (ERT)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</a:rPr>
                        <a:t>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568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Sonstiges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6 %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094699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4975" y="420526"/>
            <a:ext cx="111732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Standardisierte Diagnoseinstrumente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(bei 55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% der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Förderstellen)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3.	Von der Diagnostik zur Förderung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396747" y="1704350"/>
            <a:ext cx="10161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Diagnostik</a:t>
            </a:r>
          </a:p>
          <a:p>
            <a:endParaRPr lang="de-DE" sz="28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Förderziele/Förderplan</a:t>
            </a:r>
          </a:p>
          <a:p>
            <a:endParaRPr lang="de-DE" sz="28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800" b="1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Rückmeldung </a:t>
            </a:r>
            <a:r>
              <a:rPr lang="de-DE" sz="2800" b="1" dirty="0">
                <a:solidFill>
                  <a:srgbClr val="548235"/>
                </a:solidFill>
                <a:latin typeface="Myriad Pro" panose="020B0503030403020204" pitchFamily="34" charset="0"/>
              </a:rPr>
              <a:t>der Ergebnisse und Beratung </a:t>
            </a:r>
            <a:r>
              <a:rPr lang="de-DE" sz="2800" b="1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zu Fördermöglichkeiten</a:t>
            </a:r>
          </a:p>
          <a:p>
            <a:endParaRPr lang="de-DE" sz="28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2511425" indent="-2511425"/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Ggf. Förderung 	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(einmal pro Woche am Nachmittag außerhalb der Unterrichtszeit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081993" y="1815286"/>
            <a:ext cx="3555" cy="3441292"/>
          </a:xfrm>
          <a:prstGeom prst="straightConnector1">
            <a:avLst/>
          </a:prstGeom>
          <a:ln w="127000">
            <a:solidFill>
              <a:srgbClr val="C00000">
                <a:alpha val="9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Gliederung</a:t>
            </a: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Einleitung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Kinder in den Förderstellen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Diagnostik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Förderung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Beratung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Arbeit von Lehrkräften an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Förderstellen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Impulse für künftige Entwicklungen</a:t>
            </a:r>
          </a:p>
        </p:txBody>
      </p:sp>
    </p:spTree>
    <p:extLst>
      <p:ext uri="{BB962C8B-B14F-4D97-AF65-F5344CB8AC3E}">
        <p14:creationId xmlns:p14="http://schemas.microsoft.com/office/powerpoint/2010/main" val="30964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Dauer einer Förderstunde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47 min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47246394"/>
              </p:ext>
            </p:extLst>
          </p:nvPr>
        </p:nvGraphicFramePr>
        <p:xfrm>
          <a:off x="444975" y="1337268"/>
          <a:ext cx="9647654" cy="402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29AAD39-06CF-C04D-2017-0931D9455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02107"/>
              </p:ext>
            </p:extLst>
          </p:nvPr>
        </p:nvGraphicFramePr>
        <p:xfrm>
          <a:off x="444975" y="1331764"/>
          <a:ext cx="11360582" cy="4869684"/>
        </p:xfrm>
        <a:graphic>
          <a:graphicData uri="http://schemas.openxmlformats.org/drawingml/2006/table">
            <a:tbl>
              <a:tblPr firstRow="1" firstCol="1" bandRow="1"/>
              <a:tblGrid>
                <a:gridCol w="3156413">
                  <a:extLst>
                    <a:ext uri="{9D8B030D-6E8A-4147-A177-3AD203B41FA5}">
                      <a16:colId xmlns:a16="http://schemas.microsoft.com/office/drawing/2014/main" val="2687080077"/>
                    </a:ext>
                  </a:extLst>
                </a:gridCol>
                <a:gridCol w="1803665">
                  <a:extLst>
                    <a:ext uri="{9D8B030D-6E8A-4147-A177-3AD203B41FA5}">
                      <a16:colId xmlns:a16="http://schemas.microsoft.com/office/drawing/2014/main" val="296945313"/>
                    </a:ext>
                  </a:extLst>
                </a:gridCol>
                <a:gridCol w="6400504">
                  <a:extLst>
                    <a:ext uri="{9D8B030D-6E8A-4147-A177-3AD203B41FA5}">
                      <a16:colId xmlns:a16="http://schemas.microsoft.com/office/drawing/2014/main" val="813525196"/>
                    </a:ext>
                  </a:extLst>
                </a:gridCol>
              </a:tblGrid>
              <a:tr h="980684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I: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Einstieg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50" marR="99950" marT="67025" marB="67025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ca. 5-10 min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Begrüßung, Ankommen, Small-Talk, Aufgaben aus den Bereichen Wahrnehmung, räumliches Vorstellungsvermögen, Aufmerksamkeit, …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59403"/>
                  </a:ext>
                </a:extLst>
              </a:tr>
              <a:tr h="980684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II: </a:t>
                      </a:r>
                      <a:r>
                        <a:rPr lang="de-DE" sz="2000" b="1" dirty="0" err="1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Warming-up</a:t>
                      </a:r>
                      <a:endParaRPr lang="de-DE" sz="20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50" marR="99950" marT="67025" marB="67025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ca. 10 min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Übungen aus den Bereichen simultane Mengenerfassung, Zahl- und Mengenverständnis, Wiederholung bereits gelernter Inhalte, Blitzrechnen, Kopfrechnen, …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80600"/>
                  </a:ext>
                </a:extLst>
              </a:tr>
              <a:tr h="980684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III: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Erarbeitung von mathematischen Inhalten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50" marR="99950" marT="67025" marB="67025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ca. 20-25 min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Arbeit an </a:t>
                      </a:r>
                      <a:r>
                        <a:rPr lang="de-DE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Verständnis für natürliche Zahlen, Darstellungen im </a:t>
                      </a:r>
                      <a:r>
                        <a:rPr lang="de-DE" sz="2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Stellenwertsystem</a:t>
                      </a:r>
                      <a:r>
                        <a:rPr lang="de-DE" sz="20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de-DE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Rechenoperationen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66635"/>
                  </a:ext>
                </a:extLst>
              </a:tr>
              <a:tr h="698473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IV: </a:t>
                      </a:r>
                      <a:r>
                        <a:rPr lang="de-DE" sz="2000" b="1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Abschluss und Ausklang</a:t>
                      </a:r>
                      <a:endParaRPr lang="de-DE" sz="20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50" marR="99950" marT="67025" marB="67025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ca. 5 min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Übung für zu Hause, Reflexion zur Stunde, Spiel, evtl. Verstärkerplan / Belohnung, …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038880"/>
                  </a:ext>
                </a:extLst>
              </a:tr>
              <a:tr h="980684"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Anschluss </a:t>
                      </a:r>
                      <a:br>
                        <a:rPr lang="de-DE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die Förderstunde</a:t>
                      </a:r>
                    </a:p>
                  </a:txBody>
                  <a:tcPr marL="99950" marR="99950" marT="67025" marB="67025">
                    <a:lnL>
                      <a:noFill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ca. 10-15 min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Gespräch mit dem abholenden Elternteil (Inhalte der Stunde, Schwierigkeiten, häusliche Übungs-</a:t>
                      </a:r>
                      <a:r>
                        <a:rPr lang="de-DE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Unterstützungsmöglichkeiten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…</a:t>
                      </a:r>
                    </a:p>
                  </a:txBody>
                  <a:tcPr marL="99950" marR="99950" marT="67025" marB="67025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68333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Typischer Aufbau einer Förderstunde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Durchschnittlicher Gesamtzeitraum der Förderung in Monaten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7,7 Monate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531125764"/>
              </p:ext>
            </p:extLst>
          </p:nvPr>
        </p:nvGraphicFramePr>
        <p:xfrm>
          <a:off x="444974" y="1249252"/>
          <a:ext cx="10151307" cy="41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Durchschnittliche Gesamtzeit der Förderung pro Kind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19 Std. (zu 60 min)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698038779"/>
              </p:ext>
            </p:extLst>
          </p:nvPr>
        </p:nvGraphicFramePr>
        <p:xfrm>
          <a:off x="444974" y="1332380"/>
          <a:ext cx="10464257" cy="434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4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Einzel- oder Gruppenförderung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975" y="1369579"/>
            <a:ext cx="107967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78 % der Förderstellen praktizieren ausschließlich Einzelförderung. 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Bei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14 % der Förderstellen werden 90 % der Kinder einzeln und 10 % der Kinder in Gruppen gefördert.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6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% der Förderstellen fördern 80 % ihrer Kinder einzeln und 20 % in Gruppen.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1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% der Förderstellen fördert die Hälfte ihrer Kinder einzeln und die andere Hälfte in Gruppen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2E75B6"/>
              </a:solidFill>
              <a:effectLst/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2E75B6"/>
              </a:solidFill>
              <a:effectLst/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95 % der Förderkinder werden einzeln, 5 % in Gruppen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gefördert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2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Pädagogisch-psychologische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Begleitung der Förderkinder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048" y="1119778"/>
            <a:ext cx="7530255" cy="53421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8103" y="1119778"/>
            <a:ext cx="362337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angstfreie, offene, vertrauensvolle Atmosphäre</a:t>
            </a:r>
          </a:p>
          <a:p>
            <a:pPr marL="357188" indent="-35718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gute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Beziehung zum Kind</a:t>
            </a:r>
          </a:p>
          <a:p>
            <a:pPr marL="357188" indent="-35718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548235"/>
                </a:solidFill>
                <a:latin typeface="Myriad Pro" panose="020B0503030403020204" pitchFamily="34" charset="0"/>
              </a:rPr>
              <a:t>positives Arbeitsklima</a:t>
            </a:r>
          </a:p>
          <a:p>
            <a:pPr marL="357188" indent="-35718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Ruhe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,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Geduld, </a:t>
            </a:r>
            <a:b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</a:b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Zuversicht, Lob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357188" indent="-35718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548235"/>
                </a:solidFill>
                <a:latin typeface="Myriad Pro" panose="020B0503030403020204" pitchFamily="34" charset="0"/>
              </a:rPr>
              <a:t>positive Fehlerkultur</a:t>
            </a:r>
          </a:p>
          <a:p>
            <a:pPr marL="357188" indent="-35718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Selbstwirksamkeits-erfahrungen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4975" y="420526"/>
            <a:ext cx="107967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Prinzipien der Arbeit in den Förderstellen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Individualisierung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Lücken schließen und ein Fundament aufbauen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geeignetes </a:t>
            </a:r>
            <a:r>
              <a:rPr lang="de-DE" sz="2400" dirty="0">
                <a:solidFill>
                  <a:srgbClr val="548235"/>
                </a:solidFill>
                <a:latin typeface="Myriad Pro" panose="020B0503030403020204" pitchFamily="34" charset="0"/>
              </a:rPr>
              <a:t>Material einsetzen und </a:t>
            </a: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handlungsorientiert arbeiten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mathematische Handlungen versprachlichen und einen Wortschatz aufbauen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548235"/>
                </a:solidFill>
                <a:latin typeface="Myriad Pro" panose="020B0503030403020204" pitchFamily="34" charset="0"/>
              </a:rPr>
              <a:t>mentale Vorstellungen schaffen und automatisieren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Wirksamkeit der Förderung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29595"/>
              </p:ext>
            </p:extLst>
          </p:nvPr>
        </p:nvGraphicFramePr>
        <p:xfrm>
          <a:off x="510477" y="1439113"/>
          <a:ext cx="10519473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8951363">
                  <a:extLst>
                    <a:ext uri="{9D8B030D-6E8A-4147-A177-3AD203B41FA5}">
                      <a16:colId xmlns:a16="http://schemas.microsoft.com/office/drawing/2014/main" val="636116357"/>
                    </a:ext>
                  </a:extLst>
                </a:gridCol>
                <a:gridCol w="1568110">
                  <a:extLst>
                    <a:ext uri="{9D8B030D-6E8A-4147-A177-3AD203B41FA5}">
                      <a16:colId xmlns:a16="http://schemas.microsoft.com/office/drawing/2014/main" val="3433915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Mittel zur Erfassung der Wirksamkeit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Anteil der Förderstellen</a:t>
                      </a:r>
                      <a:endParaRPr lang="de-DE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9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anhand der Beobachtungen und Gespräche während der Förderstunden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99 %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525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anhand von Gesprächen mit Eltern und/oder Lehrkräften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96 %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92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anhand der Leistungserhebungen und Noten im regulären Mathematikunterricht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65 %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26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mit informellen Testverfahren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1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mit standardisierten Tests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95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mit Sonstigem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792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es erfolgt keine Erfassung der Wirksamkeit der Förderung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03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Wirksamkeit der Förderung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82513"/>
              </p:ext>
            </p:extLst>
          </p:nvPr>
        </p:nvGraphicFramePr>
        <p:xfrm>
          <a:off x="444975" y="1270297"/>
          <a:ext cx="11156287" cy="2800350"/>
        </p:xfrm>
        <a:graphic>
          <a:graphicData uri="http://schemas.openxmlformats.org/drawingml/2006/table">
            <a:tbl>
              <a:tblPr firstRow="1" firstCol="1" bandRow="1"/>
              <a:tblGrid>
                <a:gridCol w="9779680">
                  <a:extLst>
                    <a:ext uri="{9D8B030D-6E8A-4147-A177-3AD203B41FA5}">
                      <a16:colId xmlns:a16="http://schemas.microsoft.com/office/drawing/2014/main" val="636116357"/>
                    </a:ext>
                  </a:extLst>
                </a:gridCol>
                <a:gridCol w="1376607">
                  <a:extLst>
                    <a:ext uri="{9D8B030D-6E8A-4147-A177-3AD203B41FA5}">
                      <a16:colId xmlns:a16="http://schemas.microsoft.com/office/drawing/2014/main" val="3433915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Stand am Ende der Förderung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Anteil der Kinder</a:t>
                      </a:r>
                      <a:endParaRPr lang="de-DE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9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Rechenschwäche wurde überwunden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19 %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26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Rechenschwäche wurde nicht überwunden, es wurden aber substanzielle Verbesserungen erreicht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56 %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1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Rechenschwäche wurde nicht überwunden, es wurden nur geringe Verbesserungen erreicht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22 %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47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Rechenschwäche wurde nicht überwunden und es wurden keine Verbesserungen erreicht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3 %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4769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4975" y="4755762"/>
            <a:ext cx="8878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2E75B6"/>
                </a:solidFill>
                <a:latin typeface="Myriad Pro" panose="020B0503030403020204" pitchFamily="34" charset="0"/>
              </a:rPr>
              <a:t>75 % der Kinder haben die Rechenschwäche überwunden </a:t>
            </a:r>
            <a:r>
              <a:rPr lang="de-DE" sz="2400" b="1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oder zumindest </a:t>
            </a:r>
            <a:r>
              <a:rPr lang="de-DE" sz="2400" b="1" dirty="0">
                <a:solidFill>
                  <a:srgbClr val="2E75B6"/>
                </a:solidFill>
                <a:latin typeface="Myriad Pro" panose="020B0503030403020204" pitchFamily="34" charset="0"/>
              </a:rPr>
              <a:t>substanzielle Verbesserungen erreicht</a:t>
            </a:r>
          </a:p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+ Selbstwirksamkeitserfahrungen</a:t>
            </a:r>
          </a:p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+ Stärkung des Selbstkonzepts</a:t>
            </a:r>
          </a:p>
          <a:p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+ Motivationssteigerung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Gründe, wenn am Ende keine oder nur geringe Verbesserungen erzielt wurden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10346"/>
              </p:ext>
            </p:extLst>
          </p:nvPr>
        </p:nvGraphicFramePr>
        <p:xfrm>
          <a:off x="510476" y="1172262"/>
          <a:ext cx="11172616" cy="4381500"/>
        </p:xfrm>
        <a:graphic>
          <a:graphicData uri="http://schemas.openxmlformats.org/drawingml/2006/table">
            <a:tbl>
              <a:tblPr firstRow="1" firstCol="1" bandRow="1"/>
              <a:tblGrid>
                <a:gridCol w="9503914">
                  <a:extLst>
                    <a:ext uri="{9D8B030D-6E8A-4147-A177-3AD203B41FA5}">
                      <a16:colId xmlns:a16="http://schemas.microsoft.com/office/drawing/2014/main" val="636116357"/>
                    </a:ext>
                  </a:extLst>
                </a:gridCol>
                <a:gridCol w="1668702">
                  <a:extLst>
                    <a:ext uri="{9D8B030D-6E8A-4147-A177-3AD203B41FA5}">
                      <a16:colId xmlns:a16="http://schemas.microsoft.com/office/drawing/2014/main" val="3433915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Grund</a:t>
                      </a:r>
                      <a:endParaRPr lang="de-DE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Anteil der Förderstellen</a:t>
                      </a:r>
                      <a:endParaRPr lang="de-DE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9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Das Kind hat zu Hause zwischen den F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rderstunden nicht weiter an der 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Ü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berwindung der Rechenschw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ä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che gearbeitet.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70 %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87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Das Kind hatte nicht die kognitiven F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ä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higkeiten zur 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Ü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berwindung der Rechenschw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ä</a:t>
                      </a:r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che.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67 %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236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Die Eltern haben die F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rderung nicht unterst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ü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tzt.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56 %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459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Das Kind ist nur unregelm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äß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ig in die F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rderstunden gekommen.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48 %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26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Das Kind hat die Schule gewechselt.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35 %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585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Das Kind hat w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ä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hrend der F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rderstunden nicht entsprechend mitgearbeitet.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22 %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91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Die F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rderung wurde von Seiten des Kindes oder der Eltern vorzeitig beendet.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22 %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752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Die F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rderung wurde von Seiten der F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ö</a:t>
                      </a:r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rderstelle vorzeitig beendet.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548235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84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Sonstige Gr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Myriad Pro" panose="020B0503030403020204" pitchFamily="34" charset="0"/>
                        </a:rPr>
                        <a:t>ü</a:t>
                      </a:r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nde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19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1.	Einleitung: Wo</a:t>
            </a:r>
            <a:r>
              <a:rPr lang="de-DE" sz="3200" b="1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rum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 geht es?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4974" y="1442504"/>
            <a:ext cx="1113905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Rechenschwäche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(= Rechenstörung = Dyskalkulie) ist ein Mangel an 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tabLst>
                <a:tab pos="3319463" algn="l"/>
              </a:tabLst>
            </a:pP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3619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319463" algn="l"/>
              </a:tabLst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Verständnis für natürliche Zahlen,</a:t>
            </a:r>
          </a:p>
          <a:p>
            <a:pPr marL="719138" indent="-3619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319463" algn="l"/>
              </a:tabLst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Verständnis für das Stellenwertsystem,</a:t>
            </a:r>
          </a:p>
          <a:p>
            <a:pPr marL="719138" indent="-361950">
              <a:buFont typeface="Wingdings" panose="05000000000000000000" pitchFamily="2" charset="2"/>
              <a:buChar char="§"/>
              <a:tabLst>
                <a:tab pos="3319463" algn="l"/>
              </a:tabLst>
            </a:pPr>
            <a:r>
              <a:rPr lang="de-DE" sz="2400" dirty="0" smtClean="0">
                <a:solidFill>
                  <a:srgbClr val="548235"/>
                </a:solidFill>
                <a:latin typeface="Myriad Pro" panose="020B0503030403020204" pitchFamily="34" charset="0"/>
              </a:rPr>
              <a:t>Verständnis für Rechenoperationen mit natürlichen Zahlen.</a:t>
            </a:r>
          </a:p>
          <a:p>
            <a:pPr marL="719138" indent="-361950">
              <a:buFont typeface="Wingdings" panose="05000000000000000000" pitchFamily="2" charset="2"/>
              <a:buChar char="§"/>
              <a:tabLst>
                <a:tab pos="3319463" algn="l"/>
              </a:tabLst>
            </a:pP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>
              <a:tabLst>
                <a:tab pos="3319463" algn="l"/>
              </a:tabLst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>
              <a:tabLst>
                <a:tab pos="3319463" algn="l"/>
              </a:tabLst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625475" indent="-625475"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3319463" algn="l"/>
              </a:tabLst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Zentrale Inhalte des </a:t>
            </a:r>
            <a:r>
              <a:rPr lang="de-DE" sz="2400" dirty="0" err="1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LehrplanPLUS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im Fach Mathematik</a:t>
            </a:r>
          </a:p>
          <a:p>
            <a:pPr marL="625475" indent="-625475">
              <a:buFont typeface="Wingdings" panose="05000000000000000000" pitchFamily="2" charset="2"/>
              <a:buChar char="à"/>
              <a:tabLst>
                <a:tab pos="3319463" algn="l"/>
              </a:tabLst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Kompetenzentwicklung hat nicht so stattgefunden, wie es der Lehrplan vorsieht</a:t>
            </a:r>
            <a:endParaRPr lang="de-DE" sz="2400" dirty="0">
              <a:solidFill>
                <a:srgbClr val="548235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4.	Beratung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4755" y="1571690"/>
            <a:ext cx="1079676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Kooperation mit Eltern und Lehrkräften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spcAft>
                <a:spcPts val="2400"/>
              </a:spcAft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Kontaktqualität und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-quantität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sehr unterschiedlich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geeignetes Material und dessen Gebrauch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psychologisch-emotionale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Aspekte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Üben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zu Hause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innerschulische Unterstützungsmaßnahmen</a:t>
            </a:r>
          </a:p>
          <a:p>
            <a:pPr marL="1077913" indent="-342900"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Maßnahmen im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Unterricht, bei Hausaufgaben und Leistungserhebungen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1076325" indent="-341313"/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	(z B. lernzieldifferenter Unterricht, Notenaussetzung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aus pädagogischen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Gründen) </a:t>
            </a:r>
          </a:p>
          <a:p>
            <a:pPr marL="1077913" indent="-342900"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Wiederholung einer Jahrgangsstufe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398FA4A-6CE6-0D85-5491-49645710C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230765"/>
              </p:ext>
            </p:extLst>
          </p:nvPr>
        </p:nvGraphicFramePr>
        <p:xfrm>
          <a:off x="8011886" y="376516"/>
          <a:ext cx="4114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12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91650394"/>
              </p:ext>
            </p:extLst>
          </p:nvPr>
        </p:nvGraphicFramePr>
        <p:xfrm>
          <a:off x="454755" y="1955936"/>
          <a:ext cx="9447170" cy="482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54755" y="131537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Zahl an Anrechnungsstunden im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Schulamtsbezirk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5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.	Arbeit von Lehrkräften an Förderstellen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4975" y="42052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Jährliche Arbeitszeit in Stunden pro Anrechnungsstunde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708191578"/>
              </p:ext>
            </p:extLst>
          </p:nvPr>
        </p:nvGraphicFramePr>
        <p:xfrm>
          <a:off x="444975" y="1163782"/>
          <a:ext cx="10521000" cy="478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5663" algn="l"/>
              </a:tabLst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67 Stunden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Zahl der wöchentlich geförderten Kinder pro Anrechnungsstunde für jedes einzelne Schulamt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5191977"/>
              </p:ext>
            </p:extLst>
          </p:nvPr>
        </p:nvGraphicFramePr>
        <p:xfrm>
          <a:off x="444975" y="1509813"/>
          <a:ext cx="9021754" cy="43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Durchschnitt:  Pro Anrechnungsstunde wird ein Kind pro Woche gefördert.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15636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Tätigkeitsbereiche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61190"/>
              </p:ext>
            </p:extLst>
          </p:nvPr>
        </p:nvGraphicFramePr>
        <p:xfrm>
          <a:off x="444975" y="1175061"/>
          <a:ext cx="9322990" cy="3798570"/>
        </p:xfrm>
        <a:graphic>
          <a:graphicData uri="http://schemas.openxmlformats.org/drawingml/2006/table">
            <a:tbl>
              <a:tblPr firstRow="1" firstCol="1" bandRow="1"/>
              <a:tblGrid>
                <a:gridCol w="7738100">
                  <a:extLst>
                    <a:ext uri="{9D8B030D-6E8A-4147-A177-3AD203B41FA5}">
                      <a16:colId xmlns:a16="http://schemas.microsoft.com/office/drawing/2014/main" val="636116357"/>
                    </a:ext>
                  </a:extLst>
                </a:gridCol>
                <a:gridCol w="1584890">
                  <a:extLst>
                    <a:ext uri="{9D8B030D-6E8A-4147-A177-3AD203B41FA5}">
                      <a16:colId xmlns:a16="http://schemas.microsoft.com/office/drawing/2014/main" val="3433915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r>
                        <a:rPr lang="de-DE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 an Arbeitszeit</a:t>
                      </a:r>
                      <a:endParaRPr lang="de-DE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9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Sichtung/Diagnostik (inkl. Vor- und Nachbereitung)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26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Förderung (inkl. Vor- und Nachbereitung)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55 %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1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Beratung von Eltern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47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Beratung von Lehrkräften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4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Persönliche Fortbildung, Literaturstudium, Besprechungen mit anderen Lehrkräften an Förderstellen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95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Gestaltung von Fortbildungsveranstaltungen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4 %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92167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44975" y="6159178"/>
            <a:ext cx="1079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Durchschnitt für „</a:t>
            </a:r>
            <a:r>
              <a:rPr lang="de-DE" sz="2000" dirty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Sichtung/Diagnostik </a:t>
            </a:r>
            <a:r>
              <a:rPr lang="de-DE" sz="2000" dirty="0" smtClean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und Förderung“: 69 % (mit Spannweite von 40 % bis 90 %)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6.	Impulse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für künftige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Entwicklungen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4755" y="1388714"/>
            <a:ext cx="107967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Problemfeld 1:</a:t>
            </a:r>
          </a:p>
          <a:p>
            <a:pPr marL="538163" indent="-538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10 </a:t>
            </a:r>
            <a:r>
              <a:rPr lang="de-DE" sz="2400" b="1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%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der rechenschwachen Grundschüler werden an Förderstellen gefördert.</a:t>
            </a:r>
          </a:p>
          <a:p>
            <a:pPr marL="538163" indent="-538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90 %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der rechenschwachen Grundschüler werden </a:t>
            </a:r>
            <a:r>
              <a:rPr lang="de-DE" sz="2400" b="1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nicht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an Förderstellen gefördert.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15840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Steigerung der Zahl der an Förderstellen geförderten Kinder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Zugewiesene Personalressourcen (Schule, Schulamt, Regierung, KM)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Bekanntheit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der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Förderstellen</a:t>
            </a: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Förderkinder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pro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Anrechnungsstunde (z. B. 3)</a:t>
            </a: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Einzel-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und Gruppenförderung</a:t>
            </a: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Dauer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einer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Förderstunde (z. B. Einzelförderung 30 min, Gruppenförderung 45 min)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Gesamtzeit </a:t>
            </a: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der Förderung pro 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Kind (z. B. 15 Std. (zu 60 min))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Zeitraum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der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Förderung (z. B. Schnitt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7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Monate, max. 9 Monate,)</a:t>
            </a: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Arbeitszeit pro Anrechnungsstunde (tatsächlich für Förderstelle nutzen)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Verwendung der Arbeitszeit für Arbeit mit Kindern (z. B. 85 %)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6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Anzahl der Förderstellen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Impulse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für künftige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Entwicklungen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4755" y="1383824"/>
            <a:ext cx="10796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Problemfeld 2: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Wenn es in einem Schulamtsbezirk nur eine einzige Lehrkraft an einer Förderstelle gibt und diese Lehrkraft die Arbeit beendet, dann:</a:t>
            </a:r>
          </a:p>
          <a:p>
            <a:pPr marL="538163" indent="-538163">
              <a:spcAft>
                <a:spcPts val="1200"/>
              </a:spcAf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 	Förderarbeit kommt zeitweise zum Erliegen (Förderstelle „unbesetzt“)</a:t>
            </a:r>
          </a:p>
          <a:p>
            <a:pPr marL="538163" indent="-538163">
              <a:spcAft>
                <a:spcPts val="1200"/>
              </a:spcAft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 	Verlust an Expertise</a:t>
            </a:r>
            <a:endParaRPr lang="de-DE" sz="2400" dirty="0">
              <a:solidFill>
                <a:srgbClr val="2E75B6"/>
              </a:solidFill>
              <a:latin typeface="Myriad Pro" panose="020B0503030403020204" pitchFamily="34" charset="0"/>
              <a:sym typeface="Wingdings" panose="05000000000000000000" pitchFamily="2" charset="2"/>
            </a:endParaRPr>
          </a:p>
          <a:p>
            <a:pPr marL="538163" indent="-538163">
              <a:spcAft>
                <a:spcPts val="1200"/>
              </a:spcAf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 	Wie baut Nachfolger(in) persönliche Expertise neu auf?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15840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Personalentwicklung für Lehrkräfte an Förderstellen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8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Mindestens zwei Lehrkräfte pro Schulamtsbezirk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9138" indent="-719138">
              <a:spcAft>
                <a:spcPts val="18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Strukturen für Einarbeitung neuer Lehrkräfte an Förderstellen </a:t>
            </a:r>
            <a:b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</a:b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(Hospitationen, </a:t>
            </a:r>
            <a:r>
              <a:rPr lang="de-DE" sz="2400" dirty="0" err="1" smtClean="0">
                <a:solidFill>
                  <a:srgbClr val="2E75B6"/>
                </a:solidFill>
                <a:latin typeface="Myriad Pro" panose="020B0503030403020204" pitchFamily="34" charset="0"/>
              </a:rPr>
              <a:t>Teamteaching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, Mentoren, Arbeitstreffen)</a:t>
            </a:r>
          </a:p>
          <a:p>
            <a:pPr marL="719138" indent="-719138">
              <a:spcAft>
                <a:spcPts val="18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Regelmäßige Treffen (z. B. Regierungsbezirk, Nord-/Südbayern)</a:t>
            </a:r>
          </a:p>
        </p:txBody>
      </p:sp>
    </p:spTree>
    <p:extLst>
      <p:ext uri="{BB962C8B-B14F-4D97-AF65-F5344CB8AC3E}">
        <p14:creationId xmlns:p14="http://schemas.microsoft.com/office/powerpoint/2010/main" val="20018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Impulse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für künftige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Entwicklungen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4755" y="1383824"/>
            <a:ext cx="107967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Problemfeld 3: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Aus rechenschwachen </a:t>
            </a:r>
            <a:r>
              <a:rPr lang="de-DE" sz="2400" dirty="0" err="1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Viertklässern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 werden rechenschwache </a:t>
            </a:r>
            <a:r>
              <a:rPr lang="de-DE" sz="2400" dirty="0" err="1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Fünftklässer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.</a:t>
            </a:r>
          </a:p>
          <a:p>
            <a:pPr marL="538163" indent="-538163">
              <a:spcAft>
                <a:spcPts val="1200"/>
              </a:spcAf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 	Ohne Verständnis für natürliche Zahlen ist kaum Verständnis für Mathematik der Sekundarstufe möglich (Brüche, negative Zahlen, Terme, Gleichungen, Funktionen, …)</a:t>
            </a:r>
          </a:p>
          <a:p>
            <a:pPr marL="538163" indent="-538163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Lernziele des Mathematikunterrichts der Sekundarstufe sind kaum erreichbar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Förder- und Beratungsstellen für Kinder mit besonderen Schwierigkeiten im Lernen von Mathematik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Charakteristika:</a:t>
            </a: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548235"/>
                </a:solidFill>
              </a:rPr>
              <a:t>Förderung im </a:t>
            </a:r>
            <a:r>
              <a:rPr lang="de-DE" sz="2400" dirty="0" smtClean="0">
                <a:solidFill>
                  <a:srgbClr val="548235"/>
                </a:solidFill>
              </a:rPr>
              <a:t>Schulsystem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</a:rPr>
              <a:t>Enge Bindung an das Fach </a:t>
            </a:r>
            <a:r>
              <a:rPr lang="de-DE" sz="2400" dirty="0" smtClean="0">
                <a:solidFill>
                  <a:srgbClr val="2E75B6"/>
                </a:solidFill>
              </a:rPr>
              <a:t>Mathematik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548235"/>
                </a:solidFill>
              </a:rPr>
              <a:t>Lehrkräfte als Experten für fachbezogenes Lehren und </a:t>
            </a:r>
            <a:r>
              <a:rPr lang="de-DE" sz="2400" dirty="0" smtClean="0">
                <a:solidFill>
                  <a:srgbClr val="548235"/>
                </a:solidFill>
              </a:rPr>
              <a:t>Lernen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</a:rPr>
              <a:t>Ganzheitlicher Blick auf das </a:t>
            </a:r>
            <a:r>
              <a:rPr lang="de-DE" sz="2400" dirty="0" smtClean="0">
                <a:solidFill>
                  <a:srgbClr val="2E75B6"/>
                </a:solidFill>
              </a:rPr>
              <a:t>Kind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548235"/>
                </a:solidFill>
              </a:rPr>
              <a:t>Diagnostik </a:t>
            </a:r>
            <a:r>
              <a:rPr lang="de-DE" sz="2400" dirty="0">
                <a:solidFill>
                  <a:srgbClr val="548235"/>
                </a:solidFill>
              </a:rPr>
              <a:t>von mathematischem </a:t>
            </a:r>
            <a:r>
              <a:rPr lang="de-DE" sz="2400" dirty="0" smtClean="0">
                <a:solidFill>
                  <a:srgbClr val="548235"/>
                </a:solidFill>
              </a:rPr>
              <a:t>Denken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</a:rPr>
              <a:t>Förderung mathematischer </a:t>
            </a:r>
            <a:r>
              <a:rPr lang="de-DE" sz="2400" dirty="0" smtClean="0">
                <a:solidFill>
                  <a:srgbClr val="2E75B6"/>
                </a:solidFill>
              </a:rPr>
              <a:t>Kompetenzen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548235"/>
                </a:solidFill>
              </a:rPr>
              <a:t>Wöchentliche Einzel- oder </a:t>
            </a:r>
            <a:r>
              <a:rPr lang="de-DE" sz="2400" dirty="0" smtClean="0">
                <a:solidFill>
                  <a:srgbClr val="548235"/>
                </a:solidFill>
              </a:rPr>
              <a:t>Kleingruppenförderung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2E75B6"/>
                </a:solidFill>
              </a:rPr>
              <a:t>Kooperation mit Eltern und </a:t>
            </a:r>
            <a:r>
              <a:rPr lang="de-DE" sz="2400" dirty="0" smtClean="0">
                <a:solidFill>
                  <a:srgbClr val="2E75B6"/>
                </a:solidFill>
              </a:rPr>
              <a:t>Lehrkräften</a:t>
            </a:r>
          </a:p>
          <a:p>
            <a:pPr marL="715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548235"/>
                </a:solidFill>
              </a:rPr>
              <a:t>Vernetzung</a:t>
            </a:r>
          </a:p>
        </p:txBody>
      </p:sp>
    </p:spTree>
    <p:extLst>
      <p:ext uri="{BB962C8B-B14F-4D97-AF65-F5344CB8AC3E}">
        <p14:creationId xmlns:p14="http://schemas.microsoft.com/office/powerpoint/2010/main" val="1121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4" y="420526"/>
            <a:ext cx="1138843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Modellversuch zur nachhaltigen Förderung von rechenschwachen Schülerinnen und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Schülern in der Sekundarstufe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spcAft>
                <a:spcPts val="1800"/>
              </a:spcAf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5 Mittelschulen in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Ufr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., 5 Mittelschulen in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Mfr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., 5 Realschulen in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Ofr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., 5 Gymnasien in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Ofr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. 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spcAft>
                <a:spcPts val="1800"/>
              </a:spcAft>
            </a:pPr>
            <a:r>
              <a:rPr lang="de-DE" sz="2400" dirty="0">
                <a:solidFill>
                  <a:srgbClr val="2E75B6"/>
                </a:solidFill>
                <a:latin typeface="Myriad Pro" panose="020B0503030403020204" pitchFamily="34" charset="0"/>
              </a:rPr>
              <a:t>S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eit Beginn Schuljahr 2020/21</a:t>
            </a:r>
          </a:p>
          <a:p>
            <a:pPr>
              <a:spcAft>
                <a:spcPts val="1800"/>
              </a:spcAft>
            </a:pPr>
            <a:endParaRPr lang="de-DE" sz="2400" dirty="0" smtClean="0">
              <a:solidFill>
                <a:srgbClr val="2E75B6"/>
              </a:solidFill>
              <a:latin typeface="Myriad Pro" panose="020B0503030403020204" pitchFamily="34" charset="0"/>
            </a:endParaRPr>
          </a:p>
          <a:p>
            <a:pPr marL="1257300" indent="-538163">
              <a:spcAft>
                <a:spcPts val="18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Lehrerfortbildung</a:t>
            </a:r>
          </a:p>
          <a:p>
            <a:pPr marL="1257300" indent="-538163">
              <a:spcAft>
                <a:spcPts val="18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Diagnostik</a:t>
            </a:r>
          </a:p>
          <a:p>
            <a:pPr marL="1257300" indent="-538163">
              <a:spcAft>
                <a:spcPts val="1800"/>
              </a:spcAft>
              <a:buFont typeface="+mj-lt"/>
              <a:buAutoNum type="arabicParenBoth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Förderung</a:t>
            </a:r>
          </a:p>
        </p:txBody>
      </p:sp>
    </p:spTree>
    <p:extLst>
      <p:ext uri="{BB962C8B-B14F-4D97-AF65-F5344CB8AC3E}">
        <p14:creationId xmlns:p14="http://schemas.microsoft.com/office/powerpoint/2010/main" val="26897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4" y="420526"/>
            <a:ext cx="1163782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Diagnostik im Modellversuch</a:t>
            </a: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Rechentest zum Screening in Jahrgangsstufe 5 („</a:t>
            </a:r>
            <a:r>
              <a:rPr lang="de-DE" sz="2400" i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Welche Schüler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sind rechenschwach?“)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Diagnosegespräch („</a:t>
            </a:r>
            <a:r>
              <a:rPr lang="de-DE" sz="2400" i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Welche Schwierigkeiten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haben diese Schüler?)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Förderung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im Modellversuch</a:t>
            </a: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„Rechen-AG“ als Nachmittagsunterricht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45 min pro Woche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6 Schüler, 2 Lehrkräfte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pro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Schule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4975" y="420526"/>
            <a:ext cx="11584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Studie und heutige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Präsentation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dmi.uni-bayreuth.de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  <a:sym typeface="Wingdings" panose="05000000000000000000" pitchFamily="2" charset="2"/>
            </a:endParaRPr>
          </a:p>
          <a:p>
            <a:pPr marL="449263" indent="-449263">
              <a:buFont typeface="Wingdings" panose="05000000000000000000" pitchFamily="2" charset="2"/>
              <a:buChar char="à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Projekte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  <a:sym typeface="Wingdings" panose="05000000000000000000" pitchFamily="2" charset="2"/>
            </a:endParaRPr>
          </a:p>
          <a:p>
            <a:pPr marL="1076325" indent="-449263"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Evaluation der Förder- und Beratungsstellen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946" y="821491"/>
            <a:ext cx="3890627" cy="55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Zielsetzungen der </a:t>
            </a:r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Studie zu den Förderstellen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tabLst>
                <a:tab pos="3319463" algn="l"/>
              </a:tabLs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Strukturen der Arbeit der Förderstellen herausschälen</a:t>
            </a:r>
          </a:p>
          <a:p>
            <a:pPr>
              <a:tabLst>
                <a:tab pos="3319463" algn="l"/>
              </a:tabLst>
            </a:pP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538163" indent="-538163">
              <a:tabLst>
                <a:tab pos="3319463" algn="l"/>
              </a:tabLst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	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War Aufbauarbeit seit 2017 erfolgreich?</a:t>
            </a:r>
          </a:p>
          <a:p>
            <a:pPr marL="538163" indent="-538163">
              <a:tabLst>
                <a:tab pos="3319463" algn="l"/>
              </a:tabLst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538163" indent="-538163">
              <a:tabLst>
                <a:tab pos="3319463" algn="l"/>
              </a:tabLs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	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Bedarfe und Potentiale für Weiterentwicklungen</a:t>
            </a:r>
          </a:p>
          <a:p>
            <a:pPr marL="538163" indent="-538163">
              <a:tabLst>
                <a:tab pos="3319463" algn="l"/>
              </a:tabLst>
            </a:pPr>
            <a:endParaRPr lang="de-DE" sz="2400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538163" indent="-538163">
              <a:tabLst>
                <a:tab pos="3319463" algn="l"/>
              </a:tabLst>
            </a:pP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	</a:t>
            </a:r>
            <a:r>
              <a:rPr lang="de-DE" sz="2400" dirty="0" smtClean="0">
                <a:solidFill>
                  <a:srgbClr val="2E75B6"/>
                </a:solidFill>
                <a:latin typeface="Myriad Pro" panose="020B0503030403020204" pitchFamily="34" charset="0"/>
              </a:rPr>
              <a:t>Potentiale für Transfer</a:t>
            </a:r>
          </a:p>
        </p:txBody>
      </p:sp>
    </p:spTree>
    <p:extLst>
      <p:ext uri="{BB962C8B-B14F-4D97-AF65-F5344CB8AC3E}">
        <p14:creationId xmlns:p14="http://schemas.microsoft.com/office/powerpoint/2010/main" val="2246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4975" y="420526"/>
            <a:ext cx="10796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Erhebungsmethoden</a:t>
            </a:r>
          </a:p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tabLst>
                <a:tab pos="4033838" algn="l"/>
              </a:tabLs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Fragebogenerhebung:	84 von 90 Förderstellen (93%)</a:t>
            </a:r>
          </a:p>
          <a:p>
            <a:pPr>
              <a:tabLst>
                <a:tab pos="4033838" algn="l"/>
              </a:tabLst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	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70 von 74 Schulamtsbezirke (95%)</a:t>
            </a:r>
          </a:p>
          <a:p>
            <a:pPr>
              <a:tabLst>
                <a:tab pos="4033838" algn="l"/>
              </a:tabLst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tabLst>
                <a:tab pos="4033838" algn="l"/>
              </a:tabLst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Leitfadengestützte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Interviews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:	39 Förderstellen</a:t>
            </a:r>
          </a:p>
          <a:p>
            <a:pPr>
              <a:tabLst>
                <a:tab pos="4033838" algn="l"/>
              </a:tabLst>
            </a:pPr>
            <a:endParaRPr lang="de-DE" sz="24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>
              <a:tabLst>
                <a:tab pos="4033838" algn="l"/>
              </a:tabLst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Hospitationen:	19 Förderstellen, 30 Förderstunden</a:t>
            </a:r>
          </a:p>
        </p:txBody>
      </p:sp>
    </p:spTree>
    <p:extLst>
      <p:ext uri="{BB962C8B-B14F-4D97-AF65-F5344CB8AC3E}">
        <p14:creationId xmlns:p14="http://schemas.microsoft.com/office/powerpoint/2010/main" val="36030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4755" y="376516"/>
            <a:ext cx="98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2.	Kindern an den Förderstellen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866737397"/>
              </p:ext>
            </p:extLst>
          </p:nvPr>
        </p:nvGraphicFramePr>
        <p:xfrm>
          <a:off x="454755" y="2440030"/>
          <a:ext cx="5958779" cy="37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04174"/>
              </p:ext>
            </p:extLst>
          </p:nvPr>
        </p:nvGraphicFramePr>
        <p:xfrm>
          <a:off x="7697423" y="2708106"/>
          <a:ext cx="2403866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1582373">
                  <a:extLst>
                    <a:ext uri="{9D8B030D-6E8A-4147-A177-3AD203B41FA5}">
                      <a16:colId xmlns:a16="http://schemas.microsoft.com/office/drawing/2014/main" val="2677522423"/>
                    </a:ext>
                  </a:extLst>
                </a:gridCol>
                <a:gridCol w="821493">
                  <a:extLst>
                    <a:ext uri="{9D8B030D-6E8A-4147-A177-3AD203B41FA5}">
                      <a16:colId xmlns:a16="http://schemas.microsoft.com/office/drawing/2014/main" val="1048449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weiblich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70 %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266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männlich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30 %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2192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54755" y="1603867"/>
            <a:ext cx="2782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097588" algn="l"/>
              </a:tabLst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Jahrgangsstufe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97423" y="1603866"/>
            <a:ext cx="2782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097588" algn="l"/>
              </a:tabLst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Geschlecht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97423" y="5824757"/>
            <a:ext cx="294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Daten zu 1.200 Kindern.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17137"/>
              </p:ext>
            </p:extLst>
          </p:nvPr>
        </p:nvGraphicFramePr>
        <p:xfrm>
          <a:off x="454754" y="1383824"/>
          <a:ext cx="10224655" cy="1314450"/>
        </p:xfrm>
        <a:graphic>
          <a:graphicData uri="http://schemas.openxmlformats.org/drawingml/2006/table">
            <a:tbl>
              <a:tblPr firstRow="1" firstCol="1" bandRow="1"/>
              <a:tblGrid>
                <a:gridCol w="8992416">
                  <a:extLst>
                    <a:ext uri="{9D8B030D-6E8A-4147-A177-3AD203B41FA5}">
                      <a16:colId xmlns:a16="http://schemas.microsoft.com/office/drawing/2014/main" val="2240234265"/>
                    </a:ext>
                  </a:extLst>
                </a:gridCol>
                <a:gridCol w="1232239">
                  <a:extLst>
                    <a:ext uri="{9D8B030D-6E8A-4147-A177-3AD203B41FA5}">
                      <a16:colId xmlns:a16="http://schemas.microsoft.com/office/drawing/2014/main" val="543698148"/>
                    </a:ext>
                  </a:extLst>
                </a:gridCol>
              </a:tblGrid>
              <a:tr h="243431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Schule, in der die Förderstelle untergebracht ist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65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weitere Schulen, die von der Förderstelle bis zu 10 km entfernt sind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rgbClr val="2E75B6"/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34 %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01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Schulen, die von der Förderstelle mehr als 10 km entfernt sind</a:t>
                      </a: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26 %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128878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54754" y="404847"/>
            <a:ext cx="1079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Schule der Förderkinder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975" y="5200766"/>
            <a:ext cx="10796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92 % der Förderstellen sind in Räumlichkeiten einer Schule untergebracht.</a:t>
            </a:r>
          </a:p>
          <a:p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endParaRPr lang="de-DE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40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% der geförderten Kinder kommen aus 3,5 % der Grundschulen in Bayern.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4975" y="420519"/>
            <a:ext cx="1093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Weitere vorliegende Diagnosen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6610"/>
              </p:ext>
            </p:extLst>
          </p:nvPr>
        </p:nvGraphicFramePr>
        <p:xfrm>
          <a:off x="454754" y="1462057"/>
          <a:ext cx="10224655" cy="1607820"/>
        </p:xfrm>
        <a:graphic>
          <a:graphicData uri="http://schemas.openxmlformats.org/drawingml/2006/table">
            <a:tbl>
              <a:tblPr firstRow="1" firstCol="1" bandRow="1"/>
              <a:tblGrid>
                <a:gridCol w="5545079">
                  <a:extLst>
                    <a:ext uri="{9D8B030D-6E8A-4147-A177-3AD203B41FA5}">
                      <a16:colId xmlns:a16="http://schemas.microsoft.com/office/drawing/2014/main" val="2240234265"/>
                    </a:ext>
                  </a:extLst>
                </a:gridCol>
                <a:gridCol w="4679576">
                  <a:extLst>
                    <a:ext uri="{9D8B030D-6E8A-4147-A177-3AD203B41FA5}">
                      <a16:colId xmlns:a16="http://schemas.microsoft.com/office/drawing/2014/main" val="543698148"/>
                    </a:ext>
                  </a:extLst>
                </a:gridCol>
              </a:tblGrid>
              <a:tr h="243431"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yriad Pro" panose="020B0503030403020204" pitchFamily="34" charset="0"/>
                        </a:rPr>
                        <a:t>Sonderpädagogischer Förderbedarf im Bereich „Lernen“</a:t>
                      </a:r>
                      <a:endParaRPr lang="de-DE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de-DE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65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yriad Pro" panose="020B0503030403020204" pitchFamily="34" charset="0"/>
                        </a:rPr>
                        <a:t>Dyskalkulie im medizinischen Sinne</a:t>
                      </a:r>
                      <a:endParaRPr lang="de-DE" sz="24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>
                      <a:noFill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yriad Pro" panose="020B0503030403020204" pitchFamily="34" charset="0"/>
                        </a:rPr>
                        <a:t>14 %</a:t>
                      </a:r>
                    </a:p>
                    <a:p>
                      <a:pPr algn="l"/>
                      <a:r>
                        <a:rPr lang="de-DE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 panose="020B0503030403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yriad Pro" panose="020B0503030403020204" pitchFamily="34" charset="0"/>
                        </a:rPr>
                        <a:t>mit Spannweite von 0 % bis 50 %)</a:t>
                      </a:r>
                      <a:endParaRPr lang="de-DE" sz="2400" dirty="0">
                        <a:solidFill>
                          <a:srgbClr val="2E75B6"/>
                        </a:solidFill>
                        <a:effectLst/>
                        <a:latin typeface="Myriad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01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Microsoft Office PowerPoint</Application>
  <PresentationFormat>Breitbild</PresentationFormat>
  <Paragraphs>373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Myriad Pro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Volker Ulm</dc:creator>
  <cp:lastModifiedBy>Volker Ulm</cp:lastModifiedBy>
  <cp:revision>120</cp:revision>
  <cp:lastPrinted>2022-11-06T13:05:51Z</cp:lastPrinted>
  <dcterms:created xsi:type="dcterms:W3CDTF">2022-05-15T11:41:12Z</dcterms:created>
  <dcterms:modified xsi:type="dcterms:W3CDTF">2022-11-06T13:07:47Z</dcterms:modified>
</cp:coreProperties>
</file>